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7" r:id="rId4"/>
    <p:sldId id="263" r:id="rId5"/>
    <p:sldId id="265" r:id="rId6"/>
    <p:sldId id="264" r:id="rId7"/>
    <p:sldId id="266" r:id="rId8"/>
    <p:sldId id="267" r:id="rId9"/>
    <p:sldId id="275" r:id="rId10"/>
    <p:sldId id="258" r:id="rId11"/>
    <p:sldId id="268" r:id="rId12"/>
    <p:sldId id="269" r:id="rId13"/>
    <p:sldId id="270" r:id="rId14"/>
    <p:sldId id="259" r:id="rId15"/>
    <p:sldId id="271" r:id="rId16"/>
    <p:sldId id="272" r:id="rId17"/>
    <p:sldId id="260" r:id="rId18"/>
    <p:sldId id="261" r:id="rId19"/>
    <p:sldId id="273" r:id="rId20"/>
    <p:sldId id="274" r:id="rId21"/>
    <p:sldId id="26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73" autoAdjust="0"/>
    <p:restoredTop sz="86396" autoAdjust="0"/>
  </p:normalViewPr>
  <p:slideViewPr>
    <p:cSldViewPr>
      <p:cViewPr varScale="1">
        <p:scale>
          <a:sx n="113" d="100"/>
          <a:sy n="113" d="100"/>
        </p:scale>
        <p:origin x="152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472DD5C-B6A9-4714-908F-0B8F74738B98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7C1C90DE-A98B-4173-B17E-434F189FC4DB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193366E8-8A22-4400-BBA2-8D322280A6E8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3792D2CF-A01B-4515-8B40-3DC34258267A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2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3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4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14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059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6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42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104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28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8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41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C70D0AA-A564-40E6-BDF9-FE3371FD07B4}" type="datetimeFigureOut">
              <a:rPr lang="en-US" smtClean="0"/>
              <a:pPr/>
              <a:t>2/9/21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22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2000" dirty="0">
                <a:latin typeface="+mn-lt"/>
              </a:rPr>
              <a:t>Tegenwoordige tijd: present </a:t>
            </a:r>
            <a:r>
              <a:rPr lang="nl-NL" sz="2000" dirty="0" err="1">
                <a:latin typeface="+mn-lt"/>
              </a:rPr>
              <a:t>simple</a:t>
            </a:r>
            <a:r>
              <a:rPr lang="nl-NL" sz="2000" dirty="0">
                <a:latin typeface="+mn-lt"/>
              </a:rPr>
              <a:t>   ,   van plan zijn: </a:t>
            </a:r>
            <a:r>
              <a:rPr lang="nl-NL" sz="2000" dirty="0" err="1">
                <a:latin typeface="+mn-lt"/>
              </a:rPr>
              <a:t>to</a:t>
            </a:r>
            <a:r>
              <a:rPr lang="nl-NL" sz="2000" dirty="0">
                <a:latin typeface="+mn-lt"/>
              </a:rPr>
              <a:t> </a:t>
            </a:r>
            <a:r>
              <a:rPr lang="nl-NL" sz="2000" dirty="0" err="1">
                <a:latin typeface="+mn-lt"/>
              </a:rPr>
              <a:t>be</a:t>
            </a:r>
            <a:r>
              <a:rPr lang="nl-NL" sz="2000" dirty="0">
                <a:latin typeface="+mn-lt"/>
              </a:rPr>
              <a:t> </a:t>
            </a:r>
            <a:r>
              <a:rPr lang="nl-NL" sz="2000" dirty="0" err="1">
                <a:latin typeface="+mn-lt"/>
              </a:rPr>
              <a:t>going</a:t>
            </a:r>
            <a:r>
              <a:rPr lang="nl-NL" sz="2000" dirty="0">
                <a:latin typeface="+mn-lt"/>
              </a:rPr>
              <a:t> </a:t>
            </a:r>
            <a:r>
              <a:rPr lang="nl-NL" sz="2000" dirty="0" err="1">
                <a:latin typeface="+mn-lt"/>
              </a:rPr>
              <a:t>to</a:t>
            </a:r>
            <a:r>
              <a:rPr lang="nl-NL" sz="2000" dirty="0">
                <a:latin typeface="+mn-lt"/>
              </a:rPr>
              <a:t>   ,  korte antwoorden: short </a:t>
            </a:r>
            <a:r>
              <a:rPr lang="nl-NL" sz="2000" dirty="0" err="1">
                <a:latin typeface="+mn-lt"/>
              </a:rPr>
              <a:t>answers</a:t>
            </a:r>
            <a:r>
              <a:rPr lang="nl-NL" sz="2000" dirty="0">
                <a:latin typeface="+mn-lt"/>
              </a:rPr>
              <a:t>   ,   wel doen! Niet doen!   ,   </a:t>
            </a:r>
            <a:r>
              <a:rPr lang="nl-NL" sz="2000" dirty="0" err="1">
                <a:latin typeface="+mn-lt"/>
              </a:rPr>
              <a:t>some</a:t>
            </a:r>
            <a:r>
              <a:rPr lang="nl-NL" sz="2000" dirty="0">
                <a:latin typeface="+mn-lt"/>
              </a:rPr>
              <a:t> – </a:t>
            </a:r>
            <a:r>
              <a:rPr lang="nl-NL" sz="2000" dirty="0" err="1">
                <a:latin typeface="+mn-lt"/>
              </a:rPr>
              <a:t>any</a:t>
            </a:r>
            <a:r>
              <a:rPr lang="nl-NL" sz="2000" dirty="0">
                <a:latin typeface="+mn-lt"/>
              </a:rPr>
              <a:t>   ,   plaats van het bijwoord</a:t>
            </a: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2000" dirty="0"/>
              <a:t>NEW INTERFACE </a:t>
            </a:r>
          </a:p>
          <a:p>
            <a:pPr algn="ctr"/>
            <a:r>
              <a:rPr lang="nl-NL" sz="2000" dirty="0"/>
              <a:t>UNIT 4 : GRAMMAR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1"/>
            <a:ext cx="9289031" cy="4960137"/>
          </a:xfrm>
          <a:prstGeom prst="rect">
            <a:avLst/>
          </a:prstGeom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60648"/>
            <a:ext cx="2669782" cy="12241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 PLAN ZIJN: TO BE GOING TO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Je gebruikt </a:t>
            </a:r>
            <a:r>
              <a:rPr lang="nl-NL" dirty="0">
                <a:solidFill>
                  <a:schemeClr val="accent1"/>
                </a:solidFill>
              </a:rPr>
              <a:t>een vorm van het werkwoord ‘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be</a:t>
            </a:r>
            <a:r>
              <a:rPr lang="nl-NL" dirty="0">
                <a:solidFill>
                  <a:schemeClr val="accent1"/>
                </a:solidFill>
              </a:rPr>
              <a:t>’ + </a:t>
            </a:r>
            <a:r>
              <a:rPr lang="nl-NL" dirty="0" err="1">
                <a:solidFill>
                  <a:schemeClr val="accent1"/>
                </a:solidFill>
              </a:rPr>
              <a:t>going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 + het hele werkwoord </a:t>
            </a:r>
            <a:r>
              <a:rPr lang="nl-NL" dirty="0"/>
              <a:t>om aan te geven dat je van plan bent om iets te gaan doen. Of als je er bijna zeker van bent dat iets gaat gebeuren.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I </a:t>
            </a:r>
            <a:r>
              <a:rPr lang="nl-NL" u="sng" dirty="0" err="1">
                <a:solidFill>
                  <a:schemeClr val="accent1"/>
                </a:solidFill>
              </a:rPr>
              <a:t>am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watch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new </a:t>
            </a:r>
            <a:r>
              <a:rPr lang="nl-NL" i="1" dirty="0" err="1"/>
              <a:t>Avengers</a:t>
            </a:r>
            <a:r>
              <a:rPr lang="nl-NL" dirty="0"/>
              <a:t> movie </a:t>
            </a:r>
            <a:r>
              <a:rPr lang="nl-NL" dirty="0" err="1"/>
              <a:t>tomorrow</a:t>
            </a:r>
            <a:r>
              <a:rPr lang="nl-NL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Look at </a:t>
            </a:r>
            <a:r>
              <a:rPr lang="nl-NL" dirty="0" err="1"/>
              <a:t>those</a:t>
            </a:r>
            <a:r>
              <a:rPr lang="nl-NL" dirty="0"/>
              <a:t> </a:t>
            </a:r>
            <a:r>
              <a:rPr lang="nl-NL" dirty="0" err="1"/>
              <a:t>dark</a:t>
            </a:r>
            <a:r>
              <a:rPr lang="nl-NL" dirty="0"/>
              <a:t> </a:t>
            </a:r>
            <a:r>
              <a:rPr lang="nl-NL" dirty="0" err="1"/>
              <a:t>clouds</a:t>
            </a:r>
            <a:r>
              <a:rPr lang="nl-NL" dirty="0"/>
              <a:t>! I </a:t>
            </a:r>
            <a:r>
              <a:rPr lang="nl-NL" dirty="0" err="1"/>
              <a:t>think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u="sng" dirty="0">
                <a:solidFill>
                  <a:schemeClr val="accent1"/>
                </a:solidFill>
              </a:rPr>
              <a:t>is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rain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Je moet dus de vormen van ‘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’ uit je hoofd leren en goed kunnen                     toepassen!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87555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 PLAN ZIJN: TO BE GOING TO</a:t>
            </a:r>
          </a:p>
        </p:txBody>
      </p:sp>
      <p:graphicFrame>
        <p:nvGraphicFramePr>
          <p:cNvPr id="4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090093"/>
              </p:ext>
            </p:extLst>
          </p:nvPr>
        </p:nvGraphicFramePr>
        <p:xfrm>
          <a:off x="539550" y="2286000"/>
          <a:ext cx="799289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3">
                  <a:extLst>
                    <a:ext uri="{9D8B030D-6E8A-4147-A177-3AD203B41FA5}">
                      <a16:colId xmlns:a16="http://schemas.microsoft.com/office/drawing/2014/main" val="1099885060"/>
                    </a:ext>
                  </a:extLst>
                </a:gridCol>
                <a:gridCol w="1998223">
                  <a:extLst>
                    <a:ext uri="{9D8B030D-6E8A-4147-A177-3AD203B41FA5}">
                      <a16:colId xmlns:a16="http://schemas.microsoft.com/office/drawing/2014/main" val="123328907"/>
                    </a:ext>
                  </a:extLst>
                </a:gridCol>
                <a:gridCol w="1998223">
                  <a:extLst>
                    <a:ext uri="{9D8B030D-6E8A-4147-A177-3AD203B41FA5}">
                      <a16:colId xmlns:a16="http://schemas.microsoft.com/office/drawing/2014/main" val="1899841401"/>
                    </a:ext>
                  </a:extLst>
                </a:gridCol>
                <a:gridCol w="1998223">
                  <a:extLst>
                    <a:ext uri="{9D8B030D-6E8A-4147-A177-3AD203B41FA5}">
                      <a16:colId xmlns:a16="http://schemas.microsoft.com/office/drawing/2014/main" val="3980850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Persoon</a:t>
                      </a:r>
                      <a:r>
                        <a:rPr lang="nl-NL" sz="1600" baseline="0" dirty="0"/>
                        <a:t> / </a:t>
                      </a:r>
                      <a:r>
                        <a:rPr lang="nl-NL" sz="1600" dirty="0"/>
                        <a:t>onderwerp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vorm van ‘</a:t>
                      </a:r>
                      <a:r>
                        <a:rPr lang="nl-NL" sz="1600" dirty="0" err="1"/>
                        <a:t>to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 err="1"/>
                        <a:t>be</a:t>
                      </a:r>
                      <a:r>
                        <a:rPr lang="nl-NL" sz="1600" dirty="0"/>
                        <a:t>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err="1"/>
                        <a:t>going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 err="1"/>
                        <a:t>to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Hele werkwoord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42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am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473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You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sing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789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dance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24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She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jump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684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snow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63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play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16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You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study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068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They</a:t>
                      </a:r>
                      <a:r>
                        <a:rPr lang="nl-NL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eat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125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952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 PLAN ZIJN: TO BE GOING TO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Bij een ontkenning voeg je het woordje </a:t>
            </a:r>
            <a:r>
              <a:rPr lang="nl-NL" dirty="0">
                <a:solidFill>
                  <a:schemeClr val="accent1"/>
                </a:solidFill>
              </a:rPr>
              <a:t>‘</a:t>
            </a:r>
            <a:r>
              <a:rPr lang="nl-NL" dirty="0" err="1">
                <a:solidFill>
                  <a:schemeClr val="accent1"/>
                </a:solidFill>
              </a:rPr>
              <a:t>not</a:t>
            </a:r>
            <a:r>
              <a:rPr lang="nl-NL" dirty="0">
                <a:solidFill>
                  <a:schemeClr val="accent1"/>
                </a:solidFill>
              </a:rPr>
              <a:t>’ </a:t>
            </a:r>
            <a:r>
              <a:rPr lang="nl-NL" dirty="0"/>
              <a:t>toe aan de zin. Dit komt altijd </a:t>
            </a:r>
            <a:r>
              <a:rPr lang="nl-NL" dirty="0" err="1">
                <a:solidFill>
                  <a:schemeClr val="accent1"/>
                </a:solidFill>
              </a:rPr>
              <a:t>nà</a:t>
            </a:r>
            <a:r>
              <a:rPr lang="nl-NL" dirty="0">
                <a:solidFill>
                  <a:schemeClr val="accent1"/>
                </a:solidFill>
              </a:rPr>
              <a:t> de vorm van ‘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be</a:t>
            </a:r>
            <a:r>
              <a:rPr lang="nl-NL" dirty="0">
                <a:solidFill>
                  <a:schemeClr val="accent1"/>
                </a:solidFill>
              </a:rPr>
              <a:t>’ en vóór ‘</a:t>
            </a:r>
            <a:r>
              <a:rPr lang="nl-NL" dirty="0" err="1">
                <a:solidFill>
                  <a:schemeClr val="accent1"/>
                </a:solidFill>
              </a:rPr>
              <a:t>going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’</a:t>
            </a:r>
            <a:r>
              <a:rPr lang="nl-NL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  <a:r>
              <a:rPr lang="nl-NL" dirty="0" err="1"/>
              <a:t>She</a:t>
            </a:r>
            <a:r>
              <a:rPr lang="nl-NL" dirty="0"/>
              <a:t> </a:t>
            </a:r>
            <a:r>
              <a:rPr lang="nl-NL" u="sng" dirty="0">
                <a:solidFill>
                  <a:schemeClr val="accent1"/>
                </a:solidFill>
              </a:rPr>
              <a:t>is </a:t>
            </a:r>
            <a:r>
              <a:rPr lang="nl-NL" u="sng" dirty="0" err="1">
                <a:solidFill>
                  <a:srgbClr val="FF0000"/>
                </a:solidFill>
              </a:rPr>
              <a:t>not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do</a:t>
            </a:r>
            <a:r>
              <a:rPr lang="nl-NL" dirty="0"/>
              <a:t> her </a:t>
            </a:r>
            <a:r>
              <a:rPr lang="nl-NL" dirty="0" err="1"/>
              <a:t>homework</a:t>
            </a:r>
            <a:r>
              <a:rPr lang="nl-NL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I </a:t>
            </a:r>
            <a:r>
              <a:rPr lang="nl-NL" u="sng" dirty="0" err="1">
                <a:solidFill>
                  <a:schemeClr val="accent1"/>
                </a:solidFill>
              </a:rPr>
              <a:t>am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rgbClr val="FF0000"/>
                </a:solidFill>
              </a:rPr>
              <a:t>not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do</a:t>
            </a:r>
            <a:r>
              <a:rPr lang="nl-NL" dirty="0"/>
              <a:t> </a:t>
            </a:r>
            <a:r>
              <a:rPr lang="nl-NL" dirty="0" err="1"/>
              <a:t>my</a:t>
            </a:r>
            <a:r>
              <a:rPr lang="nl-NL" dirty="0"/>
              <a:t> </a:t>
            </a:r>
            <a:r>
              <a:rPr lang="nl-NL" dirty="0" err="1"/>
              <a:t>homework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Bij een vraagzin verandert de volgorde en begin je de zin met een vorm van ‘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’: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  <a:r>
              <a:rPr lang="nl-NL" u="sng" dirty="0">
                <a:solidFill>
                  <a:schemeClr val="accent1"/>
                </a:solidFill>
              </a:rPr>
              <a:t>Is </a:t>
            </a:r>
            <a:r>
              <a:rPr lang="nl-NL" u="sng" dirty="0" err="1">
                <a:solidFill>
                  <a:schemeClr val="accent1"/>
                </a:solidFill>
              </a:rPr>
              <a:t>she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do</a:t>
            </a:r>
            <a:r>
              <a:rPr lang="nl-NL" dirty="0"/>
              <a:t> her </a:t>
            </a:r>
            <a:r>
              <a:rPr lang="nl-NL" dirty="0" err="1"/>
              <a:t>homework</a:t>
            </a:r>
            <a:r>
              <a:rPr lang="nl-NL" dirty="0"/>
              <a:t>?  (</a:t>
            </a:r>
            <a:r>
              <a:rPr lang="nl-NL" i="1" dirty="0"/>
              <a:t>Is </a:t>
            </a:r>
            <a:r>
              <a:rPr lang="nl-NL" i="1" dirty="0" err="1"/>
              <a:t>she</a:t>
            </a:r>
            <a:r>
              <a:rPr lang="nl-NL" i="1" dirty="0"/>
              <a:t> … ? </a:t>
            </a:r>
            <a:r>
              <a:rPr lang="nl-NL" dirty="0"/>
              <a:t>in plaats van </a:t>
            </a:r>
            <a:r>
              <a:rPr lang="nl-NL" i="1" dirty="0" err="1"/>
              <a:t>She</a:t>
            </a:r>
            <a:r>
              <a:rPr lang="nl-NL" i="1" dirty="0"/>
              <a:t> is…</a:t>
            </a:r>
            <a:r>
              <a:rPr lang="nl-NL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  <a:r>
              <a:rPr lang="nl-NL" u="sng" dirty="0">
                <a:solidFill>
                  <a:schemeClr val="accent1"/>
                </a:solidFill>
              </a:rPr>
              <a:t>Are </a:t>
            </a:r>
            <a:r>
              <a:rPr lang="nl-NL" u="sng" dirty="0" err="1">
                <a:solidFill>
                  <a:schemeClr val="accent1"/>
                </a:solidFill>
              </a:rPr>
              <a:t>you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do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homework</a:t>
            </a:r>
            <a:r>
              <a:rPr lang="nl-NL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28230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Korte antwoorden: short </a:t>
            </a:r>
            <a:r>
              <a:rPr lang="nl-NL" dirty="0" err="1"/>
              <a:t>answers</a:t>
            </a:r>
            <a:endParaRPr lang="nl-NL" dirty="0"/>
          </a:p>
        </p:txBody>
      </p:sp>
      <p:pic>
        <p:nvPicPr>
          <p:cNvPr id="6" name="Tijdelijke aanduiding voor inhoud 5" descr="&lt;strong&gt;answers&lt;/strong&gt; - Gonit Sora (গণিত চ'ৰা)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825" y="2286000"/>
            <a:ext cx="4026850" cy="4022725"/>
          </a:xfrm>
        </p:spPr>
      </p:pic>
    </p:spTree>
    <p:extLst>
      <p:ext uri="{BB962C8B-B14F-4D97-AF65-F5344CB8AC3E}">
        <p14:creationId xmlns:p14="http://schemas.microsoft.com/office/powerpoint/2010/main" val="568859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Korte antwoorden: short </a:t>
            </a:r>
            <a:r>
              <a:rPr lang="nl-NL" dirty="0" err="1"/>
              <a:t>answers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Een vraagzin begin in het Engels altijd met een hulpwerkwoord:</a:t>
            </a:r>
          </a:p>
          <a:p>
            <a:pPr marL="0" indent="0">
              <a:buNone/>
            </a:pPr>
            <a:r>
              <a:rPr lang="nl-NL" i="1" dirty="0">
                <a:solidFill>
                  <a:schemeClr val="accent1"/>
                </a:solidFill>
              </a:rPr>
              <a:t>Do</a:t>
            </a:r>
            <a:r>
              <a:rPr lang="nl-NL" i="1" dirty="0"/>
              <a:t> </a:t>
            </a:r>
            <a:r>
              <a:rPr lang="nl-NL" i="1" dirty="0" err="1"/>
              <a:t>you</a:t>
            </a:r>
            <a:r>
              <a:rPr lang="nl-NL" i="1" dirty="0"/>
              <a:t> want </a:t>
            </a:r>
            <a:r>
              <a:rPr lang="nl-NL" i="1" dirty="0" err="1"/>
              <a:t>to</a:t>
            </a:r>
            <a:r>
              <a:rPr lang="nl-NL" i="1" dirty="0"/>
              <a:t> </a:t>
            </a:r>
            <a:r>
              <a:rPr lang="nl-NL" i="1" dirty="0" err="1"/>
              <a:t>see</a:t>
            </a:r>
            <a:r>
              <a:rPr lang="nl-NL" i="1" dirty="0"/>
              <a:t> a movie?</a:t>
            </a:r>
          </a:p>
          <a:p>
            <a:pPr marL="0" indent="0">
              <a:buNone/>
            </a:pPr>
            <a:r>
              <a:rPr lang="nl-NL" dirty="0"/>
              <a:t>Als je een vraag beantwoordt, herhaal je dat hulpwerkwoord:</a:t>
            </a:r>
          </a:p>
          <a:p>
            <a:pPr marL="0" indent="0">
              <a:buNone/>
            </a:pPr>
            <a:r>
              <a:rPr lang="nl-NL" i="1" dirty="0"/>
              <a:t>Yes, I </a:t>
            </a:r>
            <a:r>
              <a:rPr lang="nl-NL" i="1" dirty="0">
                <a:solidFill>
                  <a:schemeClr val="accent1"/>
                </a:solidFill>
              </a:rPr>
              <a:t>do</a:t>
            </a:r>
            <a:r>
              <a:rPr lang="nl-NL" i="1" dirty="0"/>
              <a:t>. No, I </a:t>
            </a:r>
            <a:r>
              <a:rPr lang="nl-NL" i="1" dirty="0" err="1">
                <a:solidFill>
                  <a:schemeClr val="accent1"/>
                </a:solidFill>
              </a:rPr>
              <a:t>don’t</a:t>
            </a:r>
            <a:r>
              <a:rPr lang="nl-NL" i="1" dirty="0"/>
              <a:t>.</a:t>
            </a:r>
          </a:p>
          <a:p>
            <a:pPr marL="0" indent="0">
              <a:buNone/>
            </a:pPr>
            <a:br>
              <a:rPr lang="nl-NL" i="1" dirty="0"/>
            </a:br>
            <a:r>
              <a:rPr lang="nl-NL" dirty="0"/>
              <a:t>Dus ook: </a:t>
            </a:r>
            <a:br>
              <a:rPr lang="nl-NL" dirty="0"/>
            </a:br>
            <a:r>
              <a:rPr lang="nl-NL" dirty="0" err="1">
                <a:solidFill>
                  <a:srgbClr val="FF0000"/>
                </a:solidFill>
              </a:rPr>
              <a:t>Can</a:t>
            </a:r>
            <a:r>
              <a:rPr lang="nl-NL" dirty="0"/>
              <a:t> I help </a:t>
            </a:r>
            <a:r>
              <a:rPr lang="nl-NL" dirty="0" err="1"/>
              <a:t>you</a:t>
            </a:r>
            <a:r>
              <a:rPr lang="nl-NL" dirty="0"/>
              <a:t>? </a:t>
            </a:r>
            <a:r>
              <a:rPr lang="nl-NL" dirty="0">
                <a:sym typeface="Wingdings" panose="05000000000000000000" pitchFamily="2" charset="2"/>
              </a:rPr>
              <a:t> Yes, </a:t>
            </a:r>
            <a:r>
              <a:rPr lang="nl-NL" dirty="0" err="1">
                <a:sym typeface="Wingdings" panose="05000000000000000000" pitchFamily="2" charset="2"/>
              </a:rPr>
              <a:t>you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err="1">
                <a:solidFill>
                  <a:srgbClr val="FF0000"/>
                </a:solidFill>
                <a:sym typeface="Wingdings" panose="05000000000000000000" pitchFamily="2" charset="2"/>
              </a:rPr>
              <a:t>can</a:t>
            </a:r>
            <a:r>
              <a:rPr lang="nl-NL" dirty="0">
                <a:sym typeface="Wingdings" panose="05000000000000000000" pitchFamily="2" charset="2"/>
              </a:rPr>
              <a:t>. No, </a:t>
            </a:r>
            <a:r>
              <a:rPr lang="nl-NL" dirty="0" err="1">
                <a:sym typeface="Wingdings" panose="05000000000000000000" pitchFamily="2" charset="2"/>
              </a:rPr>
              <a:t>you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err="1">
                <a:solidFill>
                  <a:srgbClr val="FF0000"/>
                </a:solidFill>
                <a:sym typeface="Wingdings" panose="05000000000000000000" pitchFamily="2" charset="2"/>
              </a:rPr>
              <a:t>can’t</a:t>
            </a:r>
            <a:r>
              <a:rPr lang="nl-NL" dirty="0">
                <a:sym typeface="Wingdings" panose="05000000000000000000" pitchFamily="2" charset="2"/>
              </a:rPr>
              <a:t>.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olidFill>
                  <a:srgbClr val="FF0000"/>
                </a:solidFill>
                <a:sym typeface="Wingdings" panose="05000000000000000000" pitchFamily="2" charset="2"/>
              </a:rPr>
              <a:t>Have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err="1">
                <a:sym typeface="Wingdings" panose="05000000000000000000" pitchFamily="2" charset="2"/>
              </a:rPr>
              <a:t>you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err="1">
                <a:sym typeface="Wingdings" panose="05000000000000000000" pitchFamily="2" charset="2"/>
              </a:rPr>
              <a:t>got</a:t>
            </a:r>
            <a:r>
              <a:rPr lang="nl-NL" dirty="0">
                <a:sym typeface="Wingdings" panose="05000000000000000000" pitchFamily="2" charset="2"/>
              </a:rPr>
              <a:t> a piece of paper </a:t>
            </a:r>
            <a:r>
              <a:rPr lang="nl-NL" dirty="0" err="1">
                <a:sym typeface="Wingdings" panose="05000000000000000000" pitchFamily="2" charset="2"/>
              </a:rPr>
              <a:t>for</a:t>
            </a:r>
            <a:r>
              <a:rPr lang="nl-NL" dirty="0">
                <a:sym typeface="Wingdings" panose="05000000000000000000" pitchFamily="2" charset="2"/>
              </a:rPr>
              <a:t> me?  Yes, I </a:t>
            </a:r>
            <a:r>
              <a:rPr lang="nl-NL" dirty="0">
                <a:solidFill>
                  <a:srgbClr val="FF0000"/>
                </a:solidFill>
                <a:sym typeface="Wingdings" panose="05000000000000000000" pitchFamily="2" charset="2"/>
              </a:rPr>
              <a:t>have</a:t>
            </a:r>
            <a:r>
              <a:rPr lang="nl-NL" dirty="0">
                <a:sym typeface="Wingdings" panose="05000000000000000000" pitchFamily="2" charset="2"/>
              </a:rPr>
              <a:t>. No, I </a:t>
            </a:r>
            <a:r>
              <a:rPr lang="nl-NL" dirty="0" err="1">
                <a:solidFill>
                  <a:srgbClr val="FF0000"/>
                </a:solidFill>
                <a:sym typeface="Wingdings" panose="05000000000000000000" pitchFamily="2" charset="2"/>
              </a:rPr>
              <a:t>haven’t</a:t>
            </a:r>
            <a:r>
              <a:rPr lang="nl-NL" dirty="0">
                <a:sym typeface="Wingdings" panose="05000000000000000000" pitchFamily="2" charset="2"/>
              </a:rPr>
              <a:t>.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olidFill>
                  <a:srgbClr val="FF0000"/>
                </a:solidFill>
                <a:sym typeface="Wingdings" panose="05000000000000000000" pitchFamily="2" charset="2"/>
              </a:rPr>
              <a:t>Is</a:t>
            </a:r>
            <a:r>
              <a:rPr lang="nl-NL" dirty="0">
                <a:sym typeface="Wingdings" panose="05000000000000000000" pitchFamily="2" charset="2"/>
              </a:rPr>
              <a:t> he </a:t>
            </a:r>
            <a:r>
              <a:rPr lang="nl-NL" dirty="0" err="1">
                <a:sym typeface="Wingdings" panose="05000000000000000000" pitchFamily="2" charset="2"/>
              </a:rPr>
              <a:t>your</a:t>
            </a:r>
            <a:r>
              <a:rPr lang="nl-NL" dirty="0">
                <a:sym typeface="Wingdings" panose="05000000000000000000" pitchFamily="2" charset="2"/>
              </a:rPr>
              <a:t> new </a:t>
            </a:r>
            <a:r>
              <a:rPr lang="nl-NL" dirty="0" err="1">
                <a:sym typeface="Wingdings" panose="05000000000000000000" pitchFamily="2" charset="2"/>
              </a:rPr>
              <a:t>friend</a:t>
            </a:r>
            <a:r>
              <a:rPr lang="nl-NL" dirty="0">
                <a:sym typeface="Wingdings" panose="05000000000000000000" pitchFamily="2" charset="2"/>
              </a:rPr>
              <a:t>?  Yes, he </a:t>
            </a:r>
            <a:r>
              <a:rPr lang="nl-NL" dirty="0">
                <a:solidFill>
                  <a:srgbClr val="FF0000"/>
                </a:solidFill>
                <a:sym typeface="Wingdings" panose="05000000000000000000" pitchFamily="2" charset="2"/>
              </a:rPr>
              <a:t>is</a:t>
            </a:r>
            <a:r>
              <a:rPr lang="nl-NL" dirty="0">
                <a:sym typeface="Wingdings" panose="05000000000000000000" pitchFamily="2" charset="2"/>
              </a:rPr>
              <a:t>. No, he </a:t>
            </a:r>
            <a:r>
              <a:rPr lang="nl-NL" dirty="0" err="1">
                <a:solidFill>
                  <a:srgbClr val="FF0000"/>
                </a:solidFill>
                <a:sym typeface="Wingdings" panose="05000000000000000000" pitchFamily="2" charset="2"/>
              </a:rPr>
              <a:t>isn’t</a:t>
            </a:r>
            <a:r>
              <a:rPr lang="nl-NL" dirty="0">
                <a:sym typeface="Wingdings" panose="05000000000000000000" pitchFamily="2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3734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Wel doen! Niet doen! </a:t>
            </a:r>
          </a:p>
        </p:txBody>
      </p:sp>
      <p:pic>
        <p:nvPicPr>
          <p:cNvPr id="4" name="Tijdelijke aanduiding voor inhoud 3" descr="Tales from a Caffeinated Weka: Reading the &lt;strong&gt;instructions&lt;/strong&gt;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562" y="2659062"/>
            <a:ext cx="2619375" cy="3276600"/>
          </a:xfrm>
        </p:spPr>
      </p:pic>
    </p:spTree>
    <p:extLst>
      <p:ext uri="{BB962C8B-B14F-4D97-AF65-F5344CB8AC3E}">
        <p14:creationId xmlns:p14="http://schemas.microsoft.com/office/powerpoint/2010/main" val="2762815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WEL DOEN! Niet doen!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chemeClr val="accent1"/>
                </a:solidFill>
              </a:rPr>
              <a:t>De gebiedende wijs </a:t>
            </a:r>
            <a:r>
              <a:rPr lang="nl-NL" dirty="0"/>
              <a:t>gebruik je bijvoorbeeld bij instructies, een handleiding, recept, etc. Hiermee geef je aan wat iemand wel of niet moet doen.</a:t>
            </a:r>
          </a:p>
          <a:p>
            <a:pPr marL="0" indent="0">
              <a:buNone/>
            </a:pPr>
            <a:r>
              <a:rPr lang="nl-NL" dirty="0"/>
              <a:t>Als je wilt zeggen dat iemand iets </a:t>
            </a:r>
            <a:r>
              <a:rPr lang="nl-NL" dirty="0">
                <a:solidFill>
                  <a:schemeClr val="accent1"/>
                </a:solidFill>
              </a:rPr>
              <a:t>WEL</a:t>
            </a:r>
            <a:r>
              <a:rPr lang="nl-NL" dirty="0"/>
              <a:t> moet doen, gebruik je altijd het </a:t>
            </a:r>
            <a:r>
              <a:rPr lang="nl-NL" dirty="0">
                <a:solidFill>
                  <a:schemeClr val="accent1"/>
                </a:solidFill>
              </a:rPr>
              <a:t>hele werkwoord</a:t>
            </a:r>
            <a:r>
              <a:rPr lang="nl-NL" dirty="0"/>
              <a:t>:</a:t>
            </a:r>
            <a:br>
              <a:rPr lang="nl-NL" dirty="0"/>
            </a:br>
            <a:r>
              <a:rPr lang="nl-NL" i="1" dirty="0"/>
              <a:t>Pick up </a:t>
            </a:r>
            <a:r>
              <a:rPr lang="nl-NL" i="1" dirty="0" err="1"/>
              <a:t>those</a:t>
            </a:r>
            <a:r>
              <a:rPr lang="nl-NL" i="1" dirty="0"/>
              <a:t> </a:t>
            </a:r>
            <a:r>
              <a:rPr lang="nl-NL" i="1" dirty="0" err="1"/>
              <a:t>bags</a:t>
            </a:r>
            <a:r>
              <a:rPr lang="nl-NL" i="1" dirty="0"/>
              <a:t>. </a:t>
            </a:r>
            <a:r>
              <a:rPr lang="nl-NL" i="1" dirty="0" err="1"/>
              <a:t>Sit</a:t>
            </a:r>
            <a:r>
              <a:rPr lang="nl-NL" i="1" dirty="0"/>
              <a:t> down. Read pages 4 </a:t>
            </a:r>
            <a:r>
              <a:rPr lang="nl-NL" i="1" dirty="0" err="1"/>
              <a:t>and</a:t>
            </a:r>
            <a:r>
              <a:rPr lang="nl-NL" i="1" dirty="0"/>
              <a:t> 5. </a:t>
            </a:r>
            <a:r>
              <a:rPr lang="nl-NL" i="1" dirty="0" err="1"/>
              <a:t>Shut</a:t>
            </a:r>
            <a:r>
              <a:rPr lang="nl-NL" i="1" dirty="0"/>
              <a:t> up. Cut </a:t>
            </a:r>
            <a:r>
              <a:rPr lang="nl-NL" i="1" dirty="0" err="1"/>
              <a:t>the</a:t>
            </a:r>
            <a:r>
              <a:rPr lang="nl-NL" i="1" dirty="0"/>
              <a:t> </a:t>
            </a:r>
            <a:r>
              <a:rPr lang="nl-NL" i="1" dirty="0" err="1"/>
              <a:t>onion</a:t>
            </a:r>
            <a:r>
              <a:rPr lang="nl-NL" i="1" dirty="0"/>
              <a:t> in small pieces.</a:t>
            </a:r>
          </a:p>
          <a:p>
            <a:pPr marL="0" indent="0">
              <a:buNone/>
            </a:pPr>
            <a:r>
              <a:rPr lang="nl-NL" dirty="0"/>
              <a:t>Als je wilt zeggen dat iemand iets </a:t>
            </a:r>
            <a:r>
              <a:rPr lang="nl-NL" dirty="0">
                <a:solidFill>
                  <a:schemeClr val="accent1"/>
                </a:solidFill>
              </a:rPr>
              <a:t>NIET</a:t>
            </a:r>
            <a:r>
              <a:rPr lang="nl-NL" dirty="0"/>
              <a:t> moet doen, gebruik je altijd </a:t>
            </a:r>
            <a:r>
              <a:rPr lang="nl-NL" dirty="0">
                <a:solidFill>
                  <a:schemeClr val="accent1"/>
                </a:solidFill>
              </a:rPr>
              <a:t>‘</a:t>
            </a:r>
            <a:r>
              <a:rPr lang="nl-NL" dirty="0" err="1">
                <a:solidFill>
                  <a:schemeClr val="accent1"/>
                </a:solidFill>
              </a:rPr>
              <a:t>don’t</a:t>
            </a:r>
            <a:r>
              <a:rPr lang="nl-NL" dirty="0">
                <a:solidFill>
                  <a:schemeClr val="accent1"/>
                </a:solidFill>
              </a:rPr>
              <a:t>’ + het hele werkwoord</a:t>
            </a:r>
            <a:r>
              <a:rPr lang="nl-NL" dirty="0"/>
              <a:t>:</a:t>
            </a:r>
          </a:p>
          <a:p>
            <a:pPr marL="0" indent="0">
              <a:buNone/>
            </a:pPr>
            <a:r>
              <a:rPr lang="nl-NL" i="1" dirty="0" err="1"/>
              <a:t>Don’t</a:t>
            </a:r>
            <a:r>
              <a:rPr lang="nl-NL" i="1" dirty="0"/>
              <a:t> </a:t>
            </a:r>
            <a:r>
              <a:rPr lang="nl-NL" i="1" dirty="0" err="1"/>
              <a:t>pick</a:t>
            </a:r>
            <a:r>
              <a:rPr lang="nl-NL" i="1" dirty="0"/>
              <a:t> up </a:t>
            </a:r>
            <a:r>
              <a:rPr lang="nl-NL" i="1" dirty="0" err="1"/>
              <a:t>those</a:t>
            </a:r>
            <a:r>
              <a:rPr lang="nl-NL" i="1" dirty="0"/>
              <a:t> </a:t>
            </a:r>
            <a:r>
              <a:rPr lang="nl-NL" i="1" dirty="0" err="1"/>
              <a:t>bags</a:t>
            </a:r>
            <a:r>
              <a:rPr lang="nl-NL" i="1" dirty="0"/>
              <a:t>. </a:t>
            </a:r>
            <a:r>
              <a:rPr lang="nl-NL" i="1" dirty="0" err="1"/>
              <a:t>Don’t</a:t>
            </a:r>
            <a:r>
              <a:rPr lang="nl-NL" i="1" dirty="0"/>
              <a:t> </a:t>
            </a:r>
            <a:r>
              <a:rPr lang="nl-NL" i="1" dirty="0" err="1"/>
              <a:t>sit</a:t>
            </a:r>
            <a:r>
              <a:rPr lang="nl-NL" i="1" dirty="0"/>
              <a:t> down. </a:t>
            </a:r>
            <a:r>
              <a:rPr lang="nl-NL" i="1" dirty="0" err="1"/>
              <a:t>Don’t</a:t>
            </a:r>
            <a:r>
              <a:rPr lang="nl-NL" i="1" dirty="0"/>
              <a:t> </a:t>
            </a:r>
            <a:r>
              <a:rPr lang="nl-NL" i="1" dirty="0" err="1"/>
              <a:t>read</a:t>
            </a:r>
            <a:r>
              <a:rPr lang="nl-NL" i="1" dirty="0"/>
              <a:t> pages 4 </a:t>
            </a:r>
            <a:r>
              <a:rPr lang="nl-NL" i="1" dirty="0" err="1"/>
              <a:t>and</a:t>
            </a:r>
            <a:r>
              <a:rPr lang="nl-NL" i="1" dirty="0"/>
              <a:t> 5. </a:t>
            </a:r>
            <a:r>
              <a:rPr lang="nl-NL" i="1" dirty="0" err="1"/>
              <a:t>Don’t</a:t>
            </a:r>
            <a:r>
              <a:rPr lang="nl-NL" i="1" dirty="0"/>
              <a:t> </a:t>
            </a:r>
            <a:r>
              <a:rPr lang="nl-NL" i="1" dirty="0" err="1"/>
              <a:t>shut</a:t>
            </a:r>
            <a:r>
              <a:rPr lang="nl-NL" i="1" dirty="0"/>
              <a:t> up. </a:t>
            </a:r>
            <a:r>
              <a:rPr lang="nl-NL" i="1" dirty="0" err="1"/>
              <a:t>Don’t</a:t>
            </a:r>
            <a:r>
              <a:rPr lang="nl-NL" i="1" dirty="0"/>
              <a:t> cut </a:t>
            </a:r>
            <a:r>
              <a:rPr lang="nl-NL" i="1" dirty="0" err="1"/>
              <a:t>the</a:t>
            </a:r>
            <a:r>
              <a:rPr lang="nl-NL" i="1" dirty="0"/>
              <a:t> </a:t>
            </a:r>
            <a:r>
              <a:rPr lang="nl-NL" i="1" dirty="0" err="1"/>
              <a:t>onion</a:t>
            </a:r>
            <a:r>
              <a:rPr lang="nl-NL" i="1" dirty="0"/>
              <a:t> in small pieces.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2329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SOME – </a:t>
            </a:r>
            <a:r>
              <a:rPr lang="nl-NL" dirty="0" err="1"/>
              <a:t>Any</a:t>
            </a:r>
            <a:r>
              <a:rPr lang="nl-NL" dirty="0"/>
              <a:t> </a:t>
            </a:r>
          </a:p>
        </p:txBody>
      </p:sp>
      <p:pic>
        <p:nvPicPr>
          <p:cNvPr id="4" name="Tijdelijke aanduiding voor inhoud 3" descr="FREE ELT RESOURCES: GRAMMAR: &lt;strong&gt;Some&lt;/strong&gt; vs. &lt;strong&gt;Any&lt;/strong&gt;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881" y="2132856"/>
            <a:ext cx="7151511" cy="4022725"/>
          </a:xfrm>
        </p:spPr>
      </p:pic>
    </p:spTree>
    <p:extLst>
      <p:ext uri="{BB962C8B-B14F-4D97-AF65-F5344CB8AC3E}">
        <p14:creationId xmlns:p14="http://schemas.microsoft.com/office/powerpoint/2010/main" val="1843983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SOME – </a:t>
            </a:r>
            <a:r>
              <a:rPr lang="nl-NL" dirty="0" err="1"/>
              <a:t>Any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204864"/>
            <a:ext cx="7290055" cy="4023360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‘</a:t>
            </a:r>
            <a:r>
              <a:rPr lang="nl-NL" dirty="0" err="1"/>
              <a:t>some</a:t>
            </a:r>
            <a:r>
              <a:rPr lang="nl-NL" dirty="0"/>
              <a:t>’ en ‘</a:t>
            </a:r>
            <a:r>
              <a:rPr lang="nl-NL" dirty="0" err="1"/>
              <a:t>any</a:t>
            </a:r>
            <a:r>
              <a:rPr lang="nl-NL" dirty="0"/>
              <a:t>’ betekenen allebei hetzelfde, namelijk ‘een beetje’, ‘een paar’, ‘wat’, ‘enkele’. Hiermee geef je dus aan dat er </a:t>
            </a:r>
            <a:r>
              <a:rPr lang="nl-NL" dirty="0">
                <a:solidFill>
                  <a:schemeClr val="accent1"/>
                </a:solidFill>
              </a:rPr>
              <a:t>een onbepaalde hoeveelheid </a:t>
            </a:r>
            <a:r>
              <a:rPr lang="nl-NL" dirty="0"/>
              <a:t>van iets is. </a:t>
            </a:r>
          </a:p>
          <a:p>
            <a:pPr marL="0" indent="0">
              <a:buNone/>
            </a:pPr>
            <a:r>
              <a:rPr lang="nl-NL" dirty="0">
                <a:solidFill>
                  <a:schemeClr val="accent1"/>
                </a:solidFill>
              </a:rPr>
              <a:t>Je gebruikt </a:t>
            </a:r>
            <a:r>
              <a:rPr lang="nl-NL" dirty="0" err="1">
                <a:solidFill>
                  <a:schemeClr val="accent1"/>
                </a:solidFill>
              </a:rPr>
              <a:t>some</a:t>
            </a:r>
            <a:r>
              <a:rPr lang="nl-NL" dirty="0">
                <a:solidFill>
                  <a:schemeClr val="accent1"/>
                </a:solidFill>
              </a:rPr>
              <a:t> in bevestigende (positieve) zinnen en </a:t>
            </a:r>
            <a:r>
              <a:rPr lang="nl-NL" dirty="0" err="1">
                <a:solidFill>
                  <a:schemeClr val="accent1"/>
                </a:solidFill>
              </a:rPr>
              <a:t>any</a:t>
            </a:r>
            <a:r>
              <a:rPr lang="nl-NL" dirty="0">
                <a:solidFill>
                  <a:schemeClr val="accent1"/>
                </a:solidFill>
              </a:rPr>
              <a:t> in vraagzinnen en </a:t>
            </a:r>
            <a:r>
              <a:rPr lang="nl-NL" dirty="0" err="1">
                <a:solidFill>
                  <a:schemeClr val="accent1"/>
                </a:solidFill>
              </a:rPr>
              <a:t>onkennende</a:t>
            </a:r>
            <a:r>
              <a:rPr lang="nl-NL" dirty="0">
                <a:solidFill>
                  <a:schemeClr val="accent1"/>
                </a:solidFill>
              </a:rPr>
              <a:t> (negatieve) zinnen.</a:t>
            </a: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/>
              <a:t>Als je een ontkenning maakt, vertaal je ‘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any</a:t>
            </a:r>
            <a:r>
              <a:rPr lang="nl-NL" dirty="0"/>
              <a:t>’ met ‘geen’ in het Nederlands.</a:t>
            </a:r>
          </a:p>
          <a:p>
            <a:pPr marL="0" indent="0">
              <a:buNone/>
            </a:pPr>
            <a:endParaRPr lang="nl-NL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accent1"/>
              </a:solidFill>
            </a:endParaRPr>
          </a:p>
        </p:txBody>
      </p:sp>
      <p:graphicFrame>
        <p:nvGraphicFramePr>
          <p:cNvPr id="4" name="Tijdelijke aanduiding voor inhou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6034313"/>
              </p:ext>
            </p:extLst>
          </p:nvPr>
        </p:nvGraphicFramePr>
        <p:xfrm>
          <a:off x="761984" y="4797152"/>
          <a:ext cx="7482423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4141">
                  <a:extLst>
                    <a:ext uri="{9D8B030D-6E8A-4147-A177-3AD203B41FA5}">
                      <a16:colId xmlns:a16="http://schemas.microsoft.com/office/drawing/2014/main" val="925381950"/>
                    </a:ext>
                  </a:extLst>
                </a:gridCol>
                <a:gridCol w="2494141">
                  <a:extLst>
                    <a:ext uri="{9D8B030D-6E8A-4147-A177-3AD203B41FA5}">
                      <a16:colId xmlns:a16="http://schemas.microsoft.com/office/drawing/2014/main" val="1815843557"/>
                    </a:ext>
                  </a:extLst>
                </a:gridCol>
                <a:gridCol w="2494141">
                  <a:extLst>
                    <a:ext uri="{9D8B030D-6E8A-4147-A177-3AD203B41FA5}">
                      <a16:colId xmlns:a16="http://schemas.microsoft.com/office/drawing/2014/main" val="40895098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227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 have </a:t>
                      </a:r>
                      <a:r>
                        <a:rPr lang="nl-NL" dirty="0" err="1">
                          <a:solidFill>
                            <a:srgbClr val="FF0000"/>
                          </a:solidFill>
                        </a:rPr>
                        <a:t>some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dirty="0" err="1"/>
                        <a:t>photos</a:t>
                      </a:r>
                      <a:r>
                        <a:rPr lang="nl-NL" dirty="0"/>
                        <a:t> of </a:t>
                      </a:r>
                      <a:r>
                        <a:rPr lang="nl-NL" dirty="0" err="1"/>
                        <a:t>us</a:t>
                      </a:r>
                      <a:r>
                        <a:rPr lang="nl-N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Do </a:t>
                      </a:r>
                      <a:r>
                        <a:rPr lang="nl-NL" dirty="0" err="1"/>
                        <a:t>you</a:t>
                      </a:r>
                      <a:r>
                        <a:rPr lang="nl-NL" dirty="0"/>
                        <a:t> have </a:t>
                      </a:r>
                      <a:r>
                        <a:rPr lang="nl-NL" dirty="0" err="1">
                          <a:solidFill>
                            <a:srgbClr val="FF0000"/>
                          </a:solidFill>
                        </a:rPr>
                        <a:t>any</a:t>
                      </a:r>
                      <a:r>
                        <a:rPr lang="nl-NL" dirty="0"/>
                        <a:t> money?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 </a:t>
                      </a:r>
                      <a:r>
                        <a:rPr lang="nl-NL" dirty="0" err="1"/>
                        <a:t>have</a:t>
                      </a:r>
                      <a:r>
                        <a:rPr lang="nl-NL" dirty="0" err="1">
                          <a:solidFill>
                            <a:srgbClr val="FF0000"/>
                          </a:solidFill>
                        </a:rPr>
                        <a:t>n’t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got</a:t>
                      </a:r>
                      <a:r>
                        <a:rPr lang="nl-NL" dirty="0"/>
                        <a:t> </a:t>
                      </a:r>
                      <a:r>
                        <a:rPr lang="nl-NL" dirty="0" err="1">
                          <a:solidFill>
                            <a:srgbClr val="FF0000"/>
                          </a:solidFill>
                        </a:rPr>
                        <a:t>any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friends</a:t>
                      </a:r>
                      <a:r>
                        <a:rPr lang="nl-N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2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Ik heb een paar foto’s van 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Heb je wat geld?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Ik heb geen vrienden.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651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8437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PLAATS van het bijwoord</a:t>
            </a:r>
          </a:p>
        </p:txBody>
      </p:sp>
      <p:pic>
        <p:nvPicPr>
          <p:cNvPr id="4" name="Tijdelijke aanduiding voor inhoud 3" descr="7th RYBG - KIDS: POSITION OF &lt;strong&gt;ADVERBS OF FREQUENCY&lt;/strong&gt;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023" y="2276872"/>
            <a:ext cx="5220265" cy="4022725"/>
          </a:xfrm>
        </p:spPr>
      </p:pic>
    </p:spTree>
    <p:extLst>
      <p:ext uri="{BB962C8B-B14F-4D97-AF65-F5344CB8AC3E}">
        <p14:creationId xmlns:p14="http://schemas.microsoft.com/office/powerpoint/2010/main" val="85113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Tegenwoordige tijd: present </a:t>
            </a:r>
            <a:r>
              <a:rPr lang="nl-NL" dirty="0" err="1"/>
              <a:t>simple</a:t>
            </a:r>
            <a:endParaRPr lang="nl-NL" dirty="0"/>
          </a:p>
        </p:txBody>
      </p:sp>
      <p:pic>
        <p:nvPicPr>
          <p:cNvPr id="5" name="Afbeelding 4" descr="&lt;strong&gt;Present Simple&lt;/strong&gt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648" y="1844824"/>
            <a:ext cx="6076950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653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PLAATS van het bijwoord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Bijwoorden zijn woorden die aangeven </a:t>
            </a:r>
            <a:r>
              <a:rPr lang="nl-NL" dirty="0">
                <a:solidFill>
                  <a:schemeClr val="accent1"/>
                </a:solidFill>
              </a:rPr>
              <a:t>HOE</a:t>
            </a:r>
            <a:r>
              <a:rPr lang="nl-NL" dirty="0"/>
              <a:t> (op welke manier) of </a:t>
            </a:r>
            <a:r>
              <a:rPr lang="nl-NL" dirty="0">
                <a:solidFill>
                  <a:schemeClr val="accent1"/>
                </a:solidFill>
              </a:rPr>
              <a:t>HOE VAAK</a:t>
            </a:r>
            <a:r>
              <a:rPr lang="nl-NL" dirty="0"/>
              <a:t> iemand iets doet.</a:t>
            </a:r>
          </a:p>
          <a:p>
            <a:pPr marL="0" indent="0">
              <a:buNone/>
            </a:pPr>
            <a:r>
              <a:rPr lang="nl-NL" dirty="0"/>
              <a:t>Een aantal bijwoorden die je moet kennen zijn: </a:t>
            </a:r>
            <a:r>
              <a:rPr lang="nl-NL" dirty="0" err="1">
                <a:solidFill>
                  <a:schemeClr val="accent1"/>
                </a:solidFill>
              </a:rPr>
              <a:t>really</a:t>
            </a:r>
            <a:r>
              <a:rPr lang="nl-NL" dirty="0"/>
              <a:t>,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just</a:t>
            </a:r>
            <a:r>
              <a:rPr lang="nl-NL" dirty="0"/>
              <a:t>,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always</a:t>
            </a:r>
            <a:r>
              <a:rPr lang="nl-NL" dirty="0"/>
              <a:t>,</a:t>
            </a:r>
            <a:r>
              <a:rPr lang="nl-NL" dirty="0">
                <a:solidFill>
                  <a:schemeClr val="accent1"/>
                </a:solidFill>
              </a:rPr>
              <a:t> never</a:t>
            </a:r>
            <a:r>
              <a:rPr lang="nl-NL" dirty="0"/>
              <a:t>,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usually</a:t>
            </a:r>
            <a:r>
              <a:rPr lang="nl-NL" dirty="0"/>
              <a:t>,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still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Je zet een bijwoord ALTIJD </a:t>
            </a:r>
            <a:r>
              <a:rPr lang="nl-NL" u="sng" dirty="0">
                <a:solidFill>
                  <a:schemeClr val="accent1"/>
                </a:solidFill>
              </a:rPr>
              <a:t>voor het hoofdwerkwoord of na een vorm van ‘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be</a:t>
            </a:r>
            <a:r>
              <a:rPr lang="nl-NL" u="sng" dirty="0">
                <a:solidFill>
                  <a:schemeClr val="accent1"/>
                </a:solidFill>
              </a:rPr>
              <a:t>’</a:t>
            </a:r>
            <a:r>
              <a:rPr lang="nl-NL" dirty="0"/>
              <a:t> in de zin:</a:t>
            </a:r>
          </a:p>
          <a:p>
            <a:pPr marL="0" indent="0">
              <a:buNone/>
            </a:pPr>
            <a:r>
              <a:rPr lang="nl-NL" i="1" dirty="0" err="1"/>
              <a:t>She</a:t>
            </a:r>
            <a:r>
              <a:rPr lang="nl-NL" i="1" dirty="0"/>
              <a:t> </a:t>
            </a:r>
            <a:r>
              <a:rPr lang="nl-NL" i="1" dirty="0">
                <a:solidFill>
                  <a:srgbClr val="FF0000"/>
                </a:solidFill>
              </a:rPr>
              <a:t>is </a:t>
            </a:r>
            <a:r>
              <a:rPr lang="nl-NL" i="1" dirty="0" err="1">
                <a:solidFill>
                  <a:srgbClr val="FF0000"/>
                </a:solidFill>
              </a:rPr>
              <a:t>still</a:t>
            </a:r>
            <a:r>
              <a:rPr lang="nl-NL" i="1" dirty="0">
                <a:solidFill>
                  <a:srgbClr val="FF0000"/>
                </a:solidFill>
              </a:rPr>
              <a:t> </a:t>
            </a:r>
            <a:r>
              <a:rPr lang="nl-NL" i="1" dirty="0" err="1"/>
              <a:t>mad</a:t>
            </a:r>
            <a:r>
              <a:rPr lang="nl-NL" i="1" dirty="0"/>
              <a:t> </a:t>
            </a:r>
            <a:r>
              <a:rPr lang="nl-NL" i="1" dirty="0" err="1"/>
              <a:t>about</a:t>
            </a:r>
            <a:r>
              <a:rPr lang="nl-NL" i="1" dirty="0"/>
              <a:t> </a:t>
            </a:r>
            <a:r>
              <a:rPr lang="nl-NL" i="1" dirty="0" err="1"/>
              <a:t>him</a:t>
            </a:r>
            <a:r>
              <a:rPr lang="nl-NL" i="1" dirty="0"/>
              <a:t>. (na ‘is’)</a:t>
            </a:r>
            <a:br>
              <a:rPr lang="nl-NL" i="1" dirty="0"/>
            </a:br>
            <a:r>
              <a:rPr lang="nl-NL" i="1" dirty="0"/>
              <a:t>We </a:t>
            </a:r>
            <a:r>
              <a:rPr lang="nl-NL" i="1" dirty="0" err="1">
                <a:solidFill>
                  <a:srgbClr val="FF0000"/>
                </a:solidFill>
              </a:rPr>
              <a:t>always</a:t>
            </a:r>
            <a:r>
              <a:rPr lang="nl-NL" i="1" dirty="0">
                <a:solidFill>
                  <a:srgbClr val="FF0000"/>
                </a:solidFill>
              </a:rPr>
              <a:t> </a:t>
            </a:r>
            <a:r>
              <a:rPr lang="nl-NL" i="1" dirty="0" err="1">
                <a:solidFill>
                  <a:srgbClr val="FF0000"/>
                </a:solidFill>
              </a:rPr>
              <a:t>play</a:t>
            </a:r>
            <a:r>
              <a:rPr lang="nl-NL" i="1" dirty="0">
                <a:solidFill>
                  <a:srgbClr val="FF0000"/>
                </a:solidFill>
              </a:rPr>
              <a:t> </a:t>
            </a:r>
            <a:r>
              <a:rPr lang="nl-NL" i="1" dirty="0"/>
              <a:t>badminton on Friday. (voor het hoofdwerkwoord ‘</a:t>
            </a:r>
            <a:r>
              <a:rPr lang="nl-NL" i="1" dirty="0" err="1"/>
              <a:t>play</a:t>
            </a:r>
            <a:r>
              <a:rPr lang="nl-NL" i="1" dirty="0"/>
              <a:t>’)</a:t>
            </a:r>
          </a:p>
        </p:txBody>
      </p:sp>
    </p:spTree>
    <p:extLst>
      <p:ext uri="{BB962C8B-B14F-4D97-AF65-F5344CB8AC3E}">
        <p14:creationId xmlns:p14="http://schemas.microsoft.com/office/powerpoint/2010/main" val="1127708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Tegenwoordige tijd: present </a:t>
            </a:r>
            <a:r>
              <a:rPr lang="nl-NL" dirty="0" err="1"/>
              <a:t>simple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Je gebruikt de Present Simple als je iets altijd, nooit, vaak, soms, of regelmatig doet. </a:t>
            </a:r>
            <a:r>
              <a:rPr lang="nl-NL" i="1" dirty="0">
                <a:solidFill>
                  <a:schemeClr val="accent1"/>
                </a:solidFill>
              </a:rPr>
              <a:t>(gewoonte, rooster, hobby’s, routine)</a:t>
            </a:r>
          </a:p>
          <a:p>
            <a:r>
              <a:rPr lang="nl-NL" i="1" dirty="0" err="1"/>
              <a:t>Chrissy</a:t>
            </a:r>
            <a:r>
              <a:rPr lang="nl-NL" i="1" dirty="0"/>
              <a:t> </a:t>
            </a:r>
            <a:r>
              <a:rPr lang="nl-NL" i="1" dirty="0" err="1"/>
              <a:t>and</a:t>
            </a:r>
            <a:r>
              <a:rPr lang="nl-NL" i="1" dirty="0"/>
              <a:t> Eric </a:t>
            </a:r>
            <a:r>
              <a:rPr lang="nl-NL" i="1" dirty="0" err="1">
                <a:solidFill>
                  <a:schemeClr val="accent1"/>
                </a:solidFill>
              </a:rPr>
              <a:t>play</a:t>
            </a:r>
            <a:r>
              <a:rPr lang="nl-NL" i="1" dirty="0"/>
              <a:t> tennis on </a:t>
            </a:r>
            <a:r>
              <a:rPr lang="nl-NL" i="1" dirty="0" err="1"/>
              <a:t>Saturdays</a:t>
            </a:r>
            <a:r>
              <a:rPr lang="nl-NL" i="1" dirty="0"/>
              <a:t>.</a:t>
            </a:r>
            <a:br>
              <a:rPr lang="nl-NL" i="1" dirty="0"/>
            </a:br>
            <a:endParaRPr lang="nl-NL" i="1" dirty="0"/>
          </a:p>
          <a:p>
            <a:r>
              <a:rPr lang="nl-NL" dirty="0"/>
              <a:t>Je gebruikt de Present Simple ook als je een feit of mening deelt. </a:t>
            </a:r>
            <a:br>
              <a:rPr lang="nl-NL" dirty="0"/>
            </a:br>
            <a:r>
              <a:rPr lang="nl-NL" i="1" dirty="0">
                <a:solidFill>
                  <a:schemeClr val="accent1"/>
                </a:solidFill>
              </a:rPr>
              <a:t>(feiten, meningen, gevoelens)</a:t>
            </a:r>
          </a:p>
          <a:p>
            <a:r>
              <a:rPr lang="nl-NL" i="1" dirty="0"/>
              <a:t>I </a:t>
            </a:r>
            <a:r>
              <a:rPr lang="nl-NL" i="1" dirty="0" err="1"/>
              <a:t>really</a:t>
            </a:r>
            <a:r>
              <a:rPr lang="nl-NL" i="1" dirty="0"/>
              <a:t> </a:t>
            </a:r>
            <a:r>
              <a:rPr lang="nl-NL" i="1" dirty="0">
                <a:solidFill>
                  <a:schemeClr val="accent1"/>
                </a:solidFill>
              </a:rPr>
              <a:t>like</a:t>
            </a:r>
            <a:r>
              <a:rPr lang="nl-NL" i="1" dirty="0"/>
              <a:t> </a:t>
            </a:r>
            <a:r>
              <a:rPr lang="nl-NL" i="1" dirty="0" err="1"/>
              <a:t>the</a:t>
            </a:r>
            <a:r>
              <a:rPr lang="nl-NL" i="1" dirty="0"/>
              <a:t> </a:t>
            </a:r>
            <a:r>
              <a:rPr lang="nl-NL" i="1" dirty="0" err="1"/>
              <a:t>latest</a:t>
            </a:r>
            <a:r>
              <a:rPr lang="nl-NL" i="1" dirty="0"/>
              <a:t> Taylor Swift song.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1491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Tegenwoordige tijd: PRESENT SIMPLE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071350"/>
            <a:ext cx="729005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Je maakt de Present Simple als volgt:</a:t>
            </a:r>
          </a:p>
          <a:p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2677808"/>
              </p:ext>
            </p:extLst>
          </p:nvPr>
        </p:nvGraphicFramePr>
        <p:xfrm>
          <a:off x="481137" y="2564904"/>
          <a:ext cx="8123311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285">
                  <a:extLst>
                    <a:ext uri="{9D8B030D-6E8A-4147-A177-3AD203B41FA5}">
                      <a16:colId xmlns:a16="http://schemas.microsoft.com/office/drawing/2014/main" val="375861587"/>
                    </a:ext>
                  </a:extLst>
                </a:gridCol>
                <a:gridCol w="2833013">
                  <a:extLst>
                    <a:ext uri="{9D8B030D-6E8A-4147-A177-3AD203B41FA5}">
                      <a16:colId xmlns:a16="http://schemas.microsoft.com/office/drawing/2014/main" val="2241667547"/>
                    </a:ext>
                  </a:extLst>
                </a:gridCol>
                <a:gridCol w="2833013">
                  <a:extLst>
                    <a:ext uri="{9D8B030D-6E8A-4147-A177-3AD203B41FA5}">
                      <a16:colId xmlns:a16="http://schemas.microsoft.com/office/drawing/2014/main" val="4286332785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nl-NL" dirty="0"/>
                        <a:t>Onderwerp: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Werkwoord: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Uitleg: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79365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Hele werkwoord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93043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err="1"/>
                        <a:t>You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Hele werkwoord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76356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Work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Hele werkwoord + 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8299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err="1">
                          <a:solidFill>
                            <a:srgbClr val="FF0000"/>
                          </a:solidFill>
                        </a:rPr>
                        <a:t>She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Work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Hele werkwoord + 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88617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Work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Hele werkwoord</a:t>
                      </a:r>
                      <a:r>
                        <a:rPr lang="nl-NL" baseline="0" dirty="0">
                          <a:solidFill>
                            <a:srgbClr val="FF0000"/>
                          </a:solidFill>
                        </a:rPr>
                        <a:t> + S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63538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/>
                        <a:t>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Hele werkwoord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7339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err="1"/>
                        <a:t>You</a:t>
                      </a:r>
                      <a:r>
                        <a:rPr lang="nl-NL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Hele werkwoord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54721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err="1"/>
                        <a:t>They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Hele werkwoord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703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840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Tegenwoordige tijd: present </a:t>
            </a:r>
            <a:r>
              <a:rPr lang="nl-NL" dirty="0" err="1"/>
              <a:t>simple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768096" y="2084832"/>
            <a:ext cx="72900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u="sng" dirty="0"/>
              <a:t>Spellingsregels voor werkwoorden na he/</a:t>
            </a:r>
            <a:r>
              <a:rPr lang="nl-NL" sz="2000" u="sng" dirty="0" err="1"/>
              <a:t>she</a:t>
            </a:r>
            <a:r>
              <a:rPr lang="nl-NL" sz="2000" u="sng" dirty="0"/>
              <a:t>/</a:t>
            </a:r>
            <a:r>
              <a:rPr lang="nl-NL" sz="2000" u="sng" dirty="0" err="1"/>
              <a:t>it</a:t>
            </a:r>
            <a:r>
              <a:rPr lang="nl-NL" sz="2000" u="sng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He/</a:t>
            </a:r>
            <a:r>
              <a:rPr lang="nl-NL" sz="2000" dirty="0" err="1"/>
              <a:t>she</a:t>
            </a:r>
            <a:r>
              <a:rPr lang="nl-NL" sz="2000" dirty="0"/>
              <a:t>/</a:t>
            </a:r>
            <a:r>
              <a:rPr lang="nl-NL" sz="2000" dirty="0" err="1"/>
              <a:t>it</a:t>
            </a:r>
            <a:r>
              <a:rPr lang="nl-NL" sz="2000" dirty="0"/>
              <a:t> krijgen na het hele werkwoord een extra –s.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Als een werkwoord eindigt op een </a:t>
            </a:r>
            <a:r>
              <a:rPr lang="nl-NL" sz="2000" dirty="0" err="1">
                <a:solidFill>
                  <a:schemeClr val="accent1"/>
                </a:solidFill>
              </a:rPr>
              <a:t>sis-klank</a:t>
            </a:r>
            <a:r>
              <a:rPr lang="nl-NL" sz="2000" dirty="0">
                <a:solidFill>
                  <a:schemeClr val="accent1"/>
                </a:solidFill>
              </a:rPr>
              <a:t> (-s, -sh, -</a:t>
            </a:r>
            <a:r>
              <a:rPr lang="nl-NL" sz="2000" dirty="0" err="1">
                <a:solidFill>
                  <a:schemeClr val="accent1"/>
                </a:solidFill>
              </a:rPr>
              <a:t>ch</a:t>
            </a:r>
            <a:r>
              <a:rPr lang="nl-NL" sz="2000" dirty="0">
                <a:solidFill>
                  <a:schemeClr val="accent1"/>
                </a:solidFill>
              </a:rPr>
              <a:t>, -x) </a:t>
            </a:r>
            <a:r>
              <a:rPr lang="nl-NL" sz="2000" dirty="0"/>
              <a:t>of op een </a:t>
            </a:r>
            <a:r>
              <a:rPr lang="nl-NL" sz="2000" dirty="0">
                <a:solidFill>
                  <a:schemeClr val="accent1"/>
                </a:solidFill>
              </a:rPr>
              <a:t>–o</a:t>
            </a:r>
            <a:r>
              <a:rPr lang="nl-NL" sz="2000" dirty="0"/>
              <a:t> dan komt er eerst </a:t>
            </a:r>
            <a:r>
              <a:rPr lang="nl-NL" sz="2000" dirty="0">
                <a:solidFill>
                  <a:schemeClr val="accent1"/>
                </a:solidFill>
              </a:rPr>
              <a:t>een –e voor de extra –s</a:t>
            </a:r>
            <a:r>
              <a:rPr lang="nl-NL" sz="20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Als een werkwoord eindigt op </a:t>
            </a:r>
            <a:r>
              <a:rPr lang="nl-NL" sz="2000" dirty="0">
                <a:solidFill>
                  <a:schemeClr val="accent1"/>
                </a:solidFill>
              </a:rPr>
              <a:t>een medeklinker en –y </a:t>
            </a:r>
            <a:r>
              <a:rPr lang="nl-NL" sz="2000" dirty="0"/>
              <a:t>, verandert dit in </a:t>
            </a:r>
            <a:r>
              <a:rPr lang="nl-NL" sz="2000" dirty="0">
                <a:solidFill>
                  <a:schemeClr val="accent1"/>
                </a:solidFill>
              </a:rPr>
              <a:t>–</a:t>
            </a:r>
            <a:r>
              <a:rPr lang="nl-NL" sz="2000" dirty="0" err="1">
                <a:solidFill>
                  <a:schemeClr val="accent1"/>
                </a:solidFill>
              </a:rPr>
              <a:t>ies</a:t>
            </a:r>
            <a:r>
              <a:rPr lang="nl-NL" sz="2000" dirty="0"/>
              <a:t>.</a:t>
            </a:r>
          </a:p>
          <a:p>
            <a:r>
              <a:rPr lang="nl-NL" sz="2000" i="1" dirty="0"/>
              <a:t>		I </a:t>
            </a:r>
            <a:r>
              <a:rPr lang="nl-NL" sz="2000" i="1" dirty="0" err="1"/>
              <a:t>sing</a:t>
            </a:r>
            <a:r>
              <a:rPr lang="nl-NL" sz="2000" i="1" dirty="0"/>
              <a:t> </a:t>
            </a:r>
            <a:r>
              <a:rPr lang="nl-NL" sz="2000" i="1" dirty="0">
                <a:sym typeface="Wingdings" panose="05000000000000000000" pitchFamily="2" charset="2"/>
              </a:rPr>
              <a:t></a:t>
            </a:r>
            <a:r>
              <a:rPr lang="nl-NL" sz="2000" i="1" dirty="0"/>
              <a:t> he </a:t>
            </a:r>
            <a:r>
              <a:rPr lang="nl-NL" sz="2000" i="1" dirty="0" err="1"/>
              <a:t>sings</a:t>
            </a:r>
            <a:r>
              <a:rPr lang="nl-NL" sz="2000" i="1" dirty="0"/>
              <a:t>.      I go </a:t>
            </a:r>
            <a:r>
              <a:rPr lang="nl-NL" sz="2000" i="1" dirty="0">
                <a:sym typeface="Wingdings" panose="05000000000000000000" pitchFamily="2" charset="2"/>
              </a:rPr>
              <a:t></a:t>
            </a:r>
            <a:r>
              <a:rPr lang="nl-NL" sz="2000" i="1" dirty="0"/>
              <a:t> he </a:t>
            </a:r>
            <a:r>
              <a:rPr lang="nl-NL" sz="2000" i="1" dirty="0" err="1"/>
              <a:t>goes</a:t>
            </a:r>
            <a:r>
              <a:rPr lang="nl-NL" sz="2000" i="1" dirty="0"/>
              <a:t>.      I </a:t>
            </a:r>
            <a:r>
              <a:rPr lang="nl-NL" sz="2000" i="1" dirty="0" err="1"/>
              <a:t>cry</a:t>
            </a:r>
            <a:r>
              <a:rPr lang="nl-NL" sz="2000" i="1" dirty="0"/>
              <a:t> </a:t>
            </a:r>
            <a:r>
              <a:rPr lang="nl-NL" sz="2000" i="1" dirty="0">
                <a:sym typeface="Wingdings" panose="05000000000000000000" pitchFamily="2" charset="2"/>
              </a:rPr>
              <a:t></a:t>
            </a:r>
            <a:r>
              <a:rPr lang="nl-NL" sz="2000" i="1" dirty="0"/>
              <a:t> he </a:t>
            </a:r>
            <a:r>
              <a:rPr lang="nl-NL" sz="2000" i="1" dirty="0" err="1"/>
              <a:t>cries</a:t>
            </a:r>
            <a:r>
              <a:rPr lang="nl-NL" sz="2000" i="1" dirty="0"/>
              <a:t>. </a:t>
            </a:r>
          </a:p>
          <a:p>
            <a:r>
              <a:rPr lang="nl-NL" sz="2000" dirty="0">
                <a:solidFill>
                  <a:srgbClr val="FF0000"/>
                </a:solidFill>
              </a:rPr>
              <a:t>Let op! </a:t>
            </a:r>
            <a:r>
              <a:rPr lang="nl-NL" sz="2000" dirty="0"/>
              <a:t>Bij een klinker en –y komt er géén –e voor de –s! </a:t>
            </a:r>
            <a:r>
              <a:rPr lang="nl-NL" sz="2000" i="1" dirty="0"/>
              <a:t>I </a:t>
            </a:r>
            <a:r>
              <a:rPr lang="nl-NL" sz="2000" i="1" dirty="0" err="1"/>
              <a:t>enjoy</a:t>
            </a:r>
            <a:r>
              <a:rPr lang="nl-NL" sz="2000" i="1" dirty="0"/>
              <a:t>, he </a:t>
            </a:r>
            <a:r>
              <a:rPr lang="nl-NL" sz="2000" i="1" dirty="0" err="1"/>
              <a:t>enjoys</a:t>
            </a:r>
            <a:r>
              <a:rPr lang="nl-NL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480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Tegenwoordige tijd: present </a:t>
            </a:r>
            <a:r>
              <a:rPr lang="nl-NL" dirty="0" err="1"/>
              <a:t>simple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53012"/>
              </p:ext>
            </p:extLst>
          </p:nvPr>
        </p:nvGraphicFramePr>
        <p:xfrm>
          <a:off x="838156" y="3305512"/>
          <a:ext cx="704621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3106">
                  <a:extLst>
                    <a:ext uri="{9D8B030D-6E8A-4147-A177-3AD203B41FA5}">
                      <a16:colId xmlns:a16="http://schemas.microsoft.com/office/drawing/2014/main" val="4237745721"/>
                    </a:ext>
                  </a:extLst>
                </a:gridCol>
                <a:gridCol w="3523106">
                  <a:extLst>
                    <a:ext uri="{9D8B030D-6E8A-4147-A177-3AD203B41FA5}">
                      <a16:colId xmlns:a16="http://schemas.microsoft.com/office/drawing/2014/main" val="1697608175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Nederlands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4390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Do I </a:t>
                      </a:r>
                      <a:r>
                        <a:rPr lang="nl-NL" dirty="0" err="1"/>
                        <a:t>work</a:t>
                      </a:r>
                      <a:r>
                        <a:rPr lang="nl-NL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 ik?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764522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Do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you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work</a:t>
                      </a:r>
                      <a:r>
                        <a:rPr lang="nl-NL" baseline="0" dirty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</a:t>
                      </a:r>
                      <a:r>
                        <a:rPr lang="nl-NL" baseline="0" dirty="0"/>
                        <a:t> jij?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535114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Do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baseline="0" dirty="0"/>
                        <a:t> he </a:t>
                      </a:r>
                      <a:r>
                        <a:rPr lang="nl-NL" baseline="0" dirty="0" err="1"/>
                        <a:t>work</a:t>
                      </a:r>
                      <a:r>
                        <a:rPr lang="nl-NL" baseline="0" dirty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Werkt</a:t>
                      </a:r>
                      <a:r>
                        <a:rPr lang="nl-NL" baseline="0" dirty="0"/>
                        <a:t> hij?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6638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Do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she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work</a:t>
                      </a:r>
                      <a:r>
                        <a:rPr lang="nl-NL" baseline="0" dirty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Werkt</a:t>
                      </a:r>
                      <a:r>
                        <a:rPr lang="nl-NL" baseline="0" dirty="0"/>
                        <a:t> zij?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44549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Do</a:t>
                      </a:r>
                      <a:r>
                        <a:rPr lang="nl-NL" dirty="0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it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work</a:t>
                      </a:r>
                      <a:r>
                        <a:rPr lang="nl-NL" baseline="0" dirty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Werkt</a:t>
                      </a:r>
                      <a:r>
                        <a:rPr lang="nl-NL" baseline="0" dirty="0"/>
                        <a:t> het?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53004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Do we </a:t>
                      </a:r>
                      <a:r>
                        <a:rPr lang="nl-NL" dirty="0" err="1"/>
                        <a:t>work</a:t>
                      </a:r>
                      <a:r>
                        <a:rPr lang="nl-NL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Werken</a:t>
                      </a:r>
                      <a:r>
                        <a:rPr lang="nl-NL" baseline="0" dirty="0"/>
                        <a:t> wij?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229880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Do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you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work</a:t>
                      </a:r>
                      <a:r>
                        <a:rPr lang="nl-NL" baseline="0" dirty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Werken</a:t>
                      </a:r>
                      <a:r>
                        <a:rPr lang="nl-NL" baseline="0" dirty="0"/>
                        <a:t> jullie?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868645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Do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they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work</a:t>
                      </a:r>
                      <a:r>
                        <a:rPr lang="nl-NL" baseline="0" dirty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Werken</a:t>
                      </a:r>
                      <a:r>
                        <a:rPr lang="nl-NL" baseline="0" dirty="0"/>
                        <a:t> zij?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713357"/>
                  </a:ext>
                </a:extLst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768096" y="1700808"/>
            <a:ext cx="7116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Je maakt een zin vragend door de zin met </a:t>
            </a:r>
            <a:r>
              <a:rPr lang="nl-NL" dirty="0">
                <a:solidFill>
                  <a:schemeClr val="accent1"/>
                </a:solidFill>
              </a:rPr>
              <a:t>do</a:t>
            </a:r>
            <a:r>
              <a:rPr lang="nl-NL" dirty="0"/>
              <a:t> of </a:t>
            </a:r>
            <a:r>
              <a:rPr lang="nl-NL" dirty="0">
                <a:solidFill>
                  <a:schemeClr val="accent1"/>
                </a:solidFill>
              </a:rPr>
              <a:t>does</a:t>
            </a:r>
            <a:r>
              <a:rPr lang="nl-NL" dirty="0"/>
              <a:t> te beginnen, gevolgd door de persoon en het hele werkwoord. </a:t>
            </a:r>
            <a:br>
              <a:rPr lang="nl-NL" dirty="0"/>
            </a:br>
            <a:r>
              <a:rPr lang="nl-NL" dirty="0"/>
              <a:t>Je gebruikt </a:t>
            </a:r>
            <a:r>
              <a:rPr lang="nl-NL" dirty="0">
                <a:solidFill>
                  <a:schemeClr val="accent1"/>
                </a:solidFill>
              </a:rPr>
              <a:t>do </a:t>
            </a:r>
            <a:r>
              <a:rPr lang="nl-NL" dirty="0"/>
              <a:t>bij</a:t>
            </a:r>
            <a:r>
              <a:rPr lang="nl-NL" dirty="0">
                <a:solidFill>
                  <a:schemeClr val="accent1"/>
                </a:solidFill>
              </a:rPr>
              <a:t> I/we/</a:t>
            </a:r>
            <a:r>
              <a:rPr lang="nl-NL" dirty="0" err="1">
                <a:solidFill>
                  <a:schemeClr val="accent1"/>
                </a:solidFill>
              </a:rPr>
              <a:t>you</a:t>
            </a:r>
            <a:r>
              <a:rPr lang="nl-NL" dirty="0">
                <a:solidFill>
                  <a:schemeClr val="accent1"/>
                </a:solidFill>
              </a:rPr>
              <a:t>/</a:t>
            </a:r>
            <a:r>
              <a:rPr lang="nl-NL" dirty="0" err="1">
                <a:solidFill>
                  <a:schemeClr val="accent1"/>
                </a:solidFill>
              </a:rPr>
              <a:t>they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/>
              <a:t>en </a:t>
            </a:r>
            <a:r>
              <a:rPr lang="nl-NL" dirty="0">
                <a:solidFill>
                  <a:schemeClr val="accent1"/>
                </a:solidFill>
              </a:rPr>
              <a:t>does </a:t>
            </a:r>
            <a:r>
              <a:rPr lang="nl-NL" dirty="0"/>
              <a:t>bij </a:t>
            </a:r>
            <a:r>
              <a:rPr lang="nl-NL" dirty="0">
                <a:solidFill>
                  <a:schemeClr val="accent1"/>
                </a:solidFill>
              </a:rPr>
              <a:t>he/</a:t>
            </a:r>
            <a:r>
              <a:rPr lang="nl-NL" dirty="0" err="1">
                <a:solidFill>
                  <a:schemeClr val="accent1"/>
                </a:solidFill>
              </a:rPr>
              <a:t>she</a:t>
            </a:r>
            <a:r>
              <a:rPr lang="nl-NL" dirty="0">
                <a:solidFill>
                  <a:schemeClr val="accent1"/>
                </a:solidFill>
              </a:rPr>
              <a:t>/it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u="sng" dirty="0">
                <a:solidFill>
                  <a:schemeClr val="accent1"/>
                </a:solidFill>
              </a:rPr>
              <a:t>In een vraagzin gebruik je nooit de korte vorm!</a:t>
            </a:r>
          </a:p>
        </p:txBody>
      </p:sp>
    </p:spTree>
    <p:extLst>
      <p:ext uri="{BB962C8B-B14F-4D97-AF65-F5344CB8AC3E}">
        <p14:creationId xmlns:p14="http://schemas.microsoft.com/office/powerpoint/2010/main" val="350837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Tegenwoordige tijd: present </a:t>
            </a:r>
            <a:r>
              <a:rPr lang="nl-NL" dirty="0" err="1"/>
              <a:t>simple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761581"/>
              </p:ext>
            </p:extLst>
          </p:nvPr>
        </p:nvGraphicFramePr>
        <p:xfrm>
          <a:off x="838156" y="3305512"/>
          <a:ext cx="704621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3106">
                  <a:extLst>
                    <a:ext uri="{9D8B030D-6E8A-4147-A177-3AD203B41FA5}">
                      <a16:colId xmlns:a16="http://schemas.microsoft.com/office/drawing/2014/main" val="4237745721"/>
                    </a:ext>
                  </a:extLst>
                </a:gridCol>
                <a:gridCol w="3523106">
                  <a:extLst>
                    <a:ext uri="{9D8B030D-6E8A-4147-A177-3AD203B41FA5}">
                      <a16:colId xmlns:a16="http://schemas.microsoft.com/office/drawing/2014/main" val="1697608175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Nederlands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4390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I </a:t>
                      </a:r>
                      <a:r>
                        <a:rPr lang="nl-NL" dirty="0" err="1"/>
                        <a:t>don’t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Ik werk niet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764522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err="1"/>
                        <a:t>You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don’t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Jij werkt niet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535114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He </a:t>
                      </a:r>
                      <a:r>
                        <a:rPr lang="nl-NL" dirty="0" err="1"/>
                        <a:t>do</a:t>
                      </a:r>
                      <a:r>
                        <a:rPr lang="nl-NL" dirty="0" err="1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dirty="0" err="1"/>
                        <a:t>n’t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Hij werkt niet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6638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err="1"/>
                        <a:t>She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do</a:t>
                      </a:r>
                      <a:r>
                        <a:rPr lang="nl-NL" dirty="0" err="1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dirty="0" err="1"/>
                        <a:t>n’t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Zij werkt niet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44549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It </a:t>
                      </a:r>
                      <a:r>
                        <a:rPr lang="nl-NL" dirty="0" err="1"/>
                        <a:t>do</a:t>
                      </a:r>
                      <a:r>
                        <a:rPr lang="nl-NL" dirty="0" err="1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dirty="0" err="1"/>
                        <a:t>n’t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Het werkt niet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53004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/>
                        <a:t>We </a:t>
                      </a:r>
                      <a:r>
                        <a:rPr lang="nl-NL" dirty="0" err="1"/>
                        <a:t>don’t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Wij werken niet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229880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err="1"/>
                        <a:t>You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don’t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Jullie werken niet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868645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err="1"/>
                        <a:t>They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don’t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Zij werken niet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713357"/>
                  </a:ext>
                </a:extLst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768096" y="1700808"/>
            <a:ext cx="7116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Als je wilt zeggen dat iemand iets </a:t>
            </a:r>
            <a:r>
              <a:rPr lang="nl-NL" dirty="0">
                <a:solidFill>
                  <a:schemeClr val="accent1"/>
                </a:solidFill>
              </a:rPr>
              <a:t>niet</a:t>
            </a:r>
            <a:r>
              <a:rPr lang="nl-NL" dirty="0"/>
              <a:t> doet, maak je de zin </a:t>
            </a:r>
            <a:r>
              <a:rPr lang="nl-NL" dirty="0">
                <a:solidFill>
                  <a:schemeClr val="accent1"/>
                </a:solidFill>
              </a:rPr>
              <a:t>ontkennend</a:t>
            </a:r>
            <a:r>
              <a:rPr lang="nl-NL" dirty="0"/>
              <a:t>. </a:t>
            </a:r>
          </a:p>
          <a:p>
            <a:r>
              <a:rPr lang="nl-NL" dirty="0"/>
              <a:t>Je maakt een zin ontkennend door </a:t>
            </a:r>
            <a:r>
              <a:rPr lang="nl-NL" dirty="0" err="1"/>
              <a:t>don’t</a:t>
            </a:r>
            <a:r>
              <a:rPr lang="nl-NL" dirty="0"/>
              <a:t> of </a:t>
            </a:r>
            <a:r>
              <a:rPr lang="nl-NL" dirty="0" err="1"/>
              <a:t>doesn’t</a:t>
            </a:r>
            <a:r>
              <a:rPr lang="nl-NL" dirty="0"/>
              <a:t> voor het hele werkwoord te zetten. Je gebruikt </a:t>
            </a:r>
            <a:r>
              <a:rPr lang="nl-NL" dirty="0">
                <a:solidFill>
                  <a:schemeClr val="accent1"/>
                </a:solidFill>
              </a:rPr>
              <a:t>do + </a:t>
            </a:r>
            <a:r>
              <a:rPr lang="nl-NL" dirty="0" err="1">
                <a:solidFill>
                  <a:schemeClr val="accent1"/>
                </a:solidFill>
              </a:rPr>
              <a:t>not</a:t>
            </a:r>
            <a:r>
              <a:rPr lang="nl-NL" dirty="0">
                <a:solidFill>
                  <a:schemeClr val="accent1"/>
                </a:solidFill>
              </a:rPr>
              <a:t> = </a:t>
            </a:r>
            <a:r>
              <a:rPr lang="nl-NL" dirty="0" err="1">
                <a:solidFill>
                  <a:schemeClr val="accent1"/>
                </a:solidFill>
              </a:rPr>
              <a:t>don’t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/>
              <a:t>bij</a:t>
            </a:r>
            <a:r>
              <a:rPr lang="nl-NL" dirty="0">
                <a:solidFill>
                  <a:schemeClr val="accent1"/>
                </a:solidFill>
              </a:rPr>
              <a:t> I/we/</a:t>
            </a:r>
            <a:r>
              <a:rPr lang="nl-NL" dirty="0" err="1">
                <a:solidFill>
                  <a:schemeClr val="accent1"/>
                </a:solidFill>
              </a:rPr>
              <a:t>you</a:t>
            </a:r>
            <a:r>
              <a:rPr lang="nl-NL" dirty="0">
                <a:solidFill>
                  <a:schemeClr val="accent1"/>
                </a:solidFill>
              </a:rPr>
              <a:t>/</a:t>
            </a:r>
            <a:r>
              <a:rPr lang="nl-NL" dirty="0" err="1">
                <a:solidFill>
                  <a:schemeClr val="accent1"/>
                </a:solidFill>
              </a:rPr>
              <a:t>they</a:t>
            </a:r>
            <a:r>
              <a:rPr lang="nl-NL" dirty="0"/>
              <a:t>. </a:t>
            </a:r>
            <a:br>
              <a:rPr lang="nl-NL" dirty="0"/>
            </a:br>
            <a:r>
              <a:rPr lang="nl-NL" dirty="0"/>
              <a:t>Bij</a:t>
            </a:r>
            <a:r>
              <a:rPr lang="nl-NL" dirty="0">
                <a:solidFill>
                  <a:schemeClr val="accent1"/>
                </a:solidFill>
              </a:rPr>
              <a:t> he/</a:t>
            </a:r>
            <a:r>
              <a:rPr lang="nl-NL" dirty="0" err="1">
                <a:solidFill>
                  <a:schemeClr val="accent1"/>
                </a:solidFill>
              </a:rPr>
              <a:t>she</a:t>
            </a:r>
            <a:r>
              <a:rPr lang="nl-NL" dirty="0">
                <a:solidFill>
                  <a:schemeClr val="accent1"/>
                </a:solidFill>
              </a:rPr>
              <a:t>/</a:t>
            </a:r>
            <a:r>
              <a:rPr lang="nl-NL" dirty="0" err="1">
                <a:solidFill>
                  <a:schemeClr val="accent1"/>
                </a:solidFill>
              </a:rPr>
              <a:t>it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/>
              <a:t>gebruik je </a:t>
            </a:r>
            <a:r>
              <a:rPr lang="nl-NL" dirty="0">
                <a:solidFill>
                  <a:schemeClr val="accent1"/>
                </a:solidFill>
              </a:rPr>
              <a:t>does + </a:t>
            </a:r>
            <a:r>
              <a:rPr lang="nl-NL" dirty="0" err="1">
                <a:solidFill>
                  <a:schemeClr val="accent1"/>
                </a:solidFill>
              </a:rPr>
              <a:t>not</a:t>
            </a:r>
            <a:r>
              <a:rPr lang="nl-NL" dirty="0">
                <a:solidFill>
                  <a:schemeClr val="accent1"/>
                </a:solidFill>
              </a:rPr>
              <a:t> = </a:t>
            </a:r>
            <a:r>
              <a:rPr lang="nl-NL" dirty="0" err="1">
                <a:solidFill>
                  <a:schemeClr val="accent1"/>
                </a:solidFill>
              </a:rPr>
              <a:t>doesn’t</a:t>
            </a:r>
            <a:r>
              <a:rPr lang="nl-NL" dirty="0"/>
              <a:t>.</a:t>
            </a:r>
          </a:p>
          <a:p>
            <a:r>
              <a:rPr lang="nl-NL" u="sng" dirty="0">
                <a:solidFill>
                  <a:schemeClr val="accent1"/>
                </a:solidFill>
              </a:rPr>
              <a:t>Engelsen gebruiken bijna altijd de korte vorm!</a:t>
            </a:r>
          </a:p>
        </p:txBody>
      </p:sp>
    </p:spTree>
    <p:extLst>
      <p:ext uri="{BB962C8B-B14F-4D97-AF65-F5344CB8AC3E}">
        <p14:creationId xmlns:p14="http://schemas.microsoft.com/office/powerpoint/2010/main" val="117111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 dit uit je hoofd!</a:t>
            </a:r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4741513"/>
              </p:ext>
            </p:extLst>
          </p:nvPr>
        </p:nvGraphicFramePr>
        <p:xfrm>
          <a:off x="768096" y="1700808"/>
          <a:ext cx="7289800" cy="4759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4900">
                  <a:extLst>
                    <a:ext uri="{9D8B030D-6E8A-4147-A177-3AD203B41FA5}">
                      <a16:colId xmlns:a16="http://schemas.microsoft.com/office/drawing/2014/main" val="3691353796"/>
                    </a:ext>
                  </a:extLst>
                </a:gridCol>
                <a:gridCol w="3644900">
                  <a:extLst>
                    <a:ext uri="{9D8B030D-6E8A-4147-A177-3AD203B41FA5}">
                      <a16:colId xmlns:a16="http://schemas.microsoft.com/office/drawing/2014/main" val="1751529719"/>
                    </a:ext>
                  </a:extLst>
                </a:gridCol>
              </a:tblGrid>
              <a:tr h="91582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</a:t>
                      </a:r>
                      <a:r>
                        <a:rPr lang="nl-NL" baseline="0" dirty="0"/>
                        <a:t>/</a:t>
                      </a:r>
                      <a:r>
                        <a:rPr lang="nl-NL" baseline="0" dirty="0" err="1"/>
                        <a:t>you</a:t>
                      </a:r>
                      <a:r>
                        <a:rPr lang="nl-NL" baseline="0" dirty="0"/>
                        <a:t>/we/</a:t>
                      </a:r>
                      <a:r>
                        <a:rPr lang="nl-NL" baseline="0" dirty="0" err="1"/>
                        <a:t>they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He/</a:t>
                      </a:r>
                      <a:r>
                        <a:rPr lang="nl-NL" dirty="0" err="1"/>
                        <a:t>She</a:t>
                      </a:r>
                      <a:r>
                        <a:rPr lang="nl-NL" dirty="0"/>
                        <a:t>/It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853143"/>
                  </a:ext>
                </a:extLst>
              </a:tr>
              <a:tr h="91582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Bevestigend (+)</a:t>
                      </a:r>
                      <a:r>
                        <a:rPr lang="nl-NL" baseline="0" dirty="0"/>
                        <a:t> = hele </a:t>
                      </a:r>
                      <a:r>
                        <a:rPr lang="nl-NL" baseline="0" dirty="0" err="1"/>
                        <a:t>ww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Bevestigend (+) = hele </a:t>
                      </a:r>
                      <a:r>
                        <a:rPr lang="nl-NL" dirty="0" err="1"/>
                        <a:t>ww+s</a:t>
                      </a:r>
                      <a:r>
                        <a:rPr lang="nl-NL" baseline="0" dirty="0"/>
                        <a:t> </a:t>
                      </a:r>
                    </a:p>
                    <a:p>
                      <a:pPr algn="ctr"/>
                      <a:r>
                        <a:rPr lang="nl-NL" baseline="0" dirty="0"/>
                        <a:t>óf </a:t>
                      </a:r>
                      <a:r>
                        <a:rPr lang="nl-NL" baseline="0" dirty="0" err="1"/>
                        <a:t>ww+es</a:t>
                      </a:r>
                      <a:r>
                        <a:rPr lang="nl-NL" baseline="0" dirty="0"/>
                        <a:t>* óf </a:t>
                      </a:r>
                      <a:r>
                        <a:rPr lang="nl-NL" baseline="0" dirty="0" err="1"/>
                        <a:t>ww+ies</a:t>
                      </a:r>
                      <a:r>
                        <a:rPr lang="nl-NL" baseline="0" dirty="0"/>
                        <a:t>**</a:t>
                      </a:r>
                    </a:p>
                    <a:p>
                      <a:pPr algn="ctr"/>
                      <a:endParaRPr lang="nl-NL" baseline="0" dirty="0"/>
                    </a:p>
                    <a:p>
                      <a:pPr algn="ctr"/>
                      <a:r>
                        <a:rPr lang="nl-NL" baseline="0" dirty="0"/>
                        <a:t>*als het </a:t>
                      </a:r>
                      <a:r>
                        <a:rPr lang="nl-NL" baseline="0" dirty="0" err="1"/>
                        <a:t>ww</a:t>
                      </a:r>
                      <a:r>
                        <a:rPr lang="nl-NL" baseline="0" dirty="0"/>
                        <a:t> eindigt op –o of een s-klank </a:t>
                      </a:r>
                    </a:p>
                    <a:p>
                      <a:pPr algn="ctr"/>
                      <a:r>
                        <a:rPr lang="nl-NL" baseline="0" dirty="0"/>
                        <a:t>** als het </a:t>
                      </a:r>
                      <a:r>
                        <a:rPr lang="nl-NL" baseline="0" dirty="0" err="1"/>
                        <a:t>ww</a:t>
                      </a:r>
                      <a:r>
                        <a:rPr lang="nl-NL" baseline="0" dirty="0"/>
                        <a:t> eindigt op medeklinker+ -y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142932"/>
                  </a:ext>
                </a:extLst>
              </a:tr>
              <a:tr h="91582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Ontkennend (-) = </a:t>
                      </a:r>
                      <a:r>
                        <a:rPr lang="nl-NL" dirty="0" err="1"/>
                        <a:t>don’t</a:t>
                      </a:r>
                      <a:r>
                        <a:rPr lang="nl-NL" dirty="0"/>
                        <a:t> + hele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ww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Ontkennend (-)</a:t>
                      </a:r>
                      <a:r>
                        <a:rPr lang="nl-NL" baseline="0" dirty="0"/>
                        <a:t> = </a:t>
                      </a:r>
                      <a:r>
                        <a:rPr lang="nl-NL" baseline="0" dirty="0" err="1"/>
                        <a:t>doesn’t</a:t>
                      </a:r>
                      <a:r>
                        <a:rPr lang="nl-NL" baseline="0" dirty="0"/>
                        <a:t> + hele </a:t>
                      </a:r>
                      <a:r>
                        <a:rPr lang="nl-NL" baseline="0" dirty="0" err="1"/>
                        <a:t>ww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908492"/>
                  </a:ext>
                </a:extLst>
              </a:tr>
              <a:tr h="91582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Vragend (?) = Do + hele </a:t>
                      </a:r>
                      <a:r>
                        <a:rPr lang="nl-NL" dirty="0" err="1"/>
                        <a:t>ww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Vragend (?)</a:t>
                      </a:r>
                      <a:r>
                        <a:rPr lang="nl-NL" baseline="0" dirty="0"/>
                        <a:t> = Does + hele </a:t>
                      </a:r>
                      <a:r>
                        <a:rPr lang="nl-NL" baseline="0" dirty="0" err="1"/>
                        <a:t>ww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962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437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 PLAN ZIJN: TO BE GOING TO</a:t>
            </a:r>
          </a:p>
        </p:txBody>
      </p:sp>
      <p:pic>
        <p:nvPicPr>
          <p:cNvPr id="4" name="Tijdelijke aanduiding voor inhoud 3" descr="Auc_human_practices_&lt;strong&gt;future_plans&lt;/strong&gt;.png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92084">
            <a:off x="1475656" y="3140968"/>
            <a:ext cx="6238781" cy="1300593"/>
          </a:xfrm>
        </p:spPr>
      </p:pic>
    </p:spTree>
    <p:extLst>
      <p:ext uri="{BB962C8B-B14F-4D97-AF65-F5344CB8AC3E}">
        <p14:creationId xmlns:p14="http://schemas.microsoft.com/office/powerpoint/2010/main" val="2702501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82ABF46-9543-4818-9721-98E0886FB6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1384</Words>
  <Application>Microsoft Macintosh PowerPoint</Application>
  <PresentationFormat>Diavoorstelling (4:3)</PresentationFormat>
  <Paragraphs>187</Paragraphs>
  <Slides>20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6" baseType="lpstr">
      <vt:lpstr>Arial</vt:lpstr>
      <vt:lpstr>Calibri</vt:lpstr>
      <vt:lpstr>Tw Cen MT</vt:lpstr>
      <vt:lpstr>Tw Cen MT Condensed</vt:lpstr>
      <vt:lpstr>Wingdings 3</vt:lpstr>
      <vt:lpstr>Integraal</vt:lpstr>
      <vt:lpstr>Tegenwoordige tijd: present simple   ,   van plan zijn: to be going to   ,  korte antwoorden: short answers   ,   wel doen! Niet doen!   ,   some – any   ,   plaats van het bijwoord</vt:lpstr>
      <vt:lpstr>Tegenwoordige tijd: present simple</vt:lpstr>
      <vt:lpstr>Tegenwoordige tijd: present simple</vt:lpstr>
      <vt:lpstr>Tegenwoordige tijd: PRESENT SIMPLE</vt:lpstr>
      <vt:lpstr>Tegenwoordige tijd: present simple</vt:lpstr>
      <vt:lpstr>Tegenwoordige tijd: present simple</vt:lpstr>
      <vt:lpstr>Tegenwoordige tijd: present simple</vt:lpstr>
      <vt:lpstr>Leer dit uit je hoofd!</vt:lpstr>
      <vt:lpstr>VAN PLAN ZIJN: TO BE GOING TO</vt:lpstr>
      <vt:lpstr>VAN PLAN ZIJN: TO BE GOING TO</vt:lpstr>
      <vt:lpstr>VAN PLAN ZIJN: TO BE GOING TO</vt:lpstr>
      <vt:lpstr>VAN PLAN ZIJN: TO BE GOING TO</vt:lpstr>
      <vt:lpstr>Korte antwoorden: short answers</vt:lpstr>
      <vt:lpstr>Korte antwoorden: short answers</vt:lpstr>
      <vt:lpstr>Wel doen! Niet doen! </vt:lpstr>
      <vt:lpstr>WEL DOEN! Niet doen!</vt:lpstr>
      <vt:lpstr>SOME – Any </vt:lpstr>
      <vt:lpstr>SOME – Any </vt:lpstr>
      <vt:lpstr>PLAATS van het bijwoord</vt:lpstr>
      <vt:lpstr>PLAATS van het bijwoord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2017-08-23T13:24:35Z</dcterms:created>
  <dcterms:modified xsi:type="dcterms:W3CDTF">2021-02-09T14:44:10Z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